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IBM Plex Sans"/>
      <p:regular r:id="rId48"/>
      <p:bold r:id="rId49"/>
      <p:italic r:id="rId50"/>
      <p:boldItalic r:id="rId51"/>
    </p:embeddedFont>
    <p:embeddedFont>
      <p:font typeface="Overpass"/>
      <p:regular r:id="rId52"/>
      <p:bold r:id="rId53"/>
      <p:italic r:id="rId54"/>
      <p:boldItalic r:id="rId55"/>
    </p:embeddedFont>
    <p:embeddedFont>
      <p:font typeface="IBM Plex Mono SemiBold"/>
      <p:regular r:id="rId56"/>
      <p:bold r:id="rId57"/>
      <p:italic r:id="rId58"/>
      <p:boldItalic r:id="rId59"/>
    </p:embeddedFont>
    <p:embeddedFont>
      <p:font typeface="Overpass SemiBold"/>
      <p:regular r:id="rId60"/>
      <p:bold r:id="rId61"/>
      <p:italic r:id="rId62"/>
      <p:boldItalic r:id="rId63"/>
    </p:embeddedFont>
    <p:embeddedFont>
      <p:font typeface="IBM Plex Mono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IBMPlexSans-regular.fntdata"/><Relationship Id="rId47" Type="http://schemas.openxmlformats.org/officeDocument/2006/relationships/slide" Target="slides/slide43.xml"/><Relationship Id="rId49" Type="http://schemas.openxmlformats.org/officeDocument/2006/relationships/font" Target="fonts/IBMPlex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OverpassSemiBold-italic.fntdata"/><Relationship Id="rId61" Type="http://schemas.openxmlformats.org/officeDocument/2006/relationships/font" Target="fonts/OverpassSemiBold-bold.fntdata"/><Relationship Id="rId20" Type="http://schemas.openxmlformats.org/officeDocument/2006/relationships/slide" Target="slides/slide16.xml"/><Relationship Id="rId64" Type="http://schemas.openxmlformats.org/officeDocument/2006/relationships/font" Target="fonts/IBMPlexMono-regular.fntdata"/><Relationship Id="rId63" Type="http://schemas.openxmlformats.org/officeDocument/2006/relationships/font" Target="fonts/OverpassSemiBold-boldItalic.fntdata"/><Relationship Id="rId22" Type="http://schemas.openxmlformats.org/officeDocument/2006/relationships/slide" Target="slides/slide18.xml"/><Relationship Id="rId66" Type="http://schemas.openxmlformats.org/officeDocument/2006/relationships/font" Target="fonts/IBMPlexMono-italic.fntdata"/><Relationship Id="rId21" Type="http://schemas.openxmlformats.org/officeDocument/2006/relationships/slide" Target="slides/slide17.xml"/><Relationship Id="rId65" Type="http://schemas.openxmlformats.org/officeDocument/2006/relationships/font" Target="fonts/IBMPlexMono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7" Type="http://schemas.openxmlformats.org/officeDocument/2006/relationships/font" Target="fonts/IBMPlexMono-boldItalic.fntdata"/><Relationship Id="rId60" Type="http://schemas.openxmlformats.org/officeDocument/2006/relationships/font" Target="fonts/OverpassSemiBold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IBMPlexSans-boldItalic.fntdata"/><Relationship Id="rId50" Type="http://schemas.openxmlformats.org/officeDocument/2006/relationships/font" Target="fonts/IBMPlexSans-italic.fntdata"/><Relationship Id="rId53" Type="http://schemas.openxmlformats.org/officeDocument/2006/relationships/font" Target="fonts/Overpass-bold.fntdata"/><Relationship Id="rId52" Type="http://schemas.openxmlformats.org/officeDocument/2006/relationships/font" Target="fonts/Overpass-regular.fntdata"/><Relationship Id="rId11" Type="http://schemas.openxmlformats.org/officeDocument/2006/relationships/slide" Target="slides/slide7.xml"/><Relationship Id="rId55" Type="http://schemas.openxmlformats.org/officeDocument/2006/relationships/font" Target="fonts/Overpass-boldItalic.fntdata"/><Relationship Id="rId10" Type="http://schemas.openxmlformats.org/officeDocument/2006/relationships/slide" Target="slides/slide6.xml"/><Relationship Id="rId54" Type="http://schemas.openxmlformats.org/officeDocument/2006/relationships/font" Target="fonts/Overpass-italic.fntdata"/><Relationship Id="rId13" Type="http://schemas.openxmlformats.org/officeDocument/2006/relationships/slide" Target="slides/slide9.xml"/><Relationship Id="rId57" Type="http://schemas.openxmlformats.org/officeDocument/2006/relationships/font" Target="fonts/IBMPlexMonoSemiBold-bold.fntdata"/><Relationship Id="rId12" Type="http://schemas.openxmlformats.org/officeDocument/2006/relationships/slide" Target="slides/slide8.xml"/><Relationship Id="rId56" Type="http://schemas.openxmlformats.org/officeDocument/2006/relationships/font" Target="fonts/IBMPlexMonoSemiBold-regular.fntdata"/><Relationship Id="rId15" Type="http://schemas.openxmlformats.org/officeDocument/2006/relationships/slide" Target="slides/slide11.xml"/><Relationship Id="rId59" Type="http://schemas.openxmlformats.org/officeDocument/2006/relationships/font" Target="fonts/IBMPlexMonoSemiBold-boldItalic.fntdata"/><Relationship Id="rId14" Type="http://schemas.openxmlformats.org/officeDocument/2006/relationships/slide" Target="slides/slide10.xml"/><Relationship Id="rId58" Type="http://schemas.openxmlformats.org/officeDocument/2006/relationships/font" Target="fonts/IBMPlexMonoSemiBold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8dd60bee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8dd60bee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99ee5657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99ee5657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abc2102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abc2102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913f6035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913f6035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99ee5657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99ee565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99ee5657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99ee5657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abc21022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abc21022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99ee565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99ee565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913f6035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913f603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8dd60bee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88dd60bee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0a4e41519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0a4e4151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8dd60bee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88dd60bee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8dd60bee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8dd60bee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8dd60bee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8dd60bee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8dd60bee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8dd60bee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abc21022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abc21022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88dd60bee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88dd60bee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8dd60bee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8dd60bee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8dd60bee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8dd60bee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8dd60bee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88dd60bee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913f603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913f603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ac021ce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ac021ce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8dd60bee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88dd60bee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8dd60bee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88dd60bee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913f6035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8913f6035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913f6035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8913f6035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913f6035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8913f603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abc21022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abc21022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913f6035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8913f6035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913f6035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913f603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913f6035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8913f6035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0abc21022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0abc21022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8dd60bee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8dd60bee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602946d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602946d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10e1a2473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10e1a2473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913f6035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8913f6035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0ac021ce3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0ac021ce3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8dd60bee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8dd60bee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8dd60bee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8dd60bee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8dd60bee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8dd60bee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8dd60bee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8dd60bee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8dd60bee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88dd60bee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sz="28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◻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◻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147950"/>
            <a:ext cx="587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◻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SemiBold"/>
              <a:buNone/>
              <a:defRPr sz="21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" Type="http://schemas.openxmlformats.org/officeDocument/2006/relationships/image" Target="../media/image6.jpg"/><Relationship Id="rId2" Type="http://schemas.openxmlformats.org/officeDocument/2006/relationships/hyperlink" Target="https://twitter.com/ondrejsika" TargetMode="External"/><Relationship Id="rId3" Type="http://schemas.openxmlformats.org/officeDocument/2006/relationships/hyperlink" Target="mailto:ondrej@sika.io" TargetMode="External"/><Relationship Id="rId4" Type="http://schemas.openxmlformats.org/officeDocument/2006/relationships/hyperlink" Target="https://sika.io" TargetMode="External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1.xml"/><Relationship Id="rId5" Type="http://schemas.openxmlformats.org/officeDocument/2006/relationships/hyperlink" Target="https://linkedin.com/in/ondrejsika" TargetMode="External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2500"/>
              <a:buFont typeface="IBM Plex Mono"/>
              <a:buNone/>
              <a:defRPr b="1" sz="2500">
                <a:solidFill>
                  <a:srgbClr val="E1E1E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■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◻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311700" y="703375"/>
            <a:ext cx="7033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08080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/>
        </p:nvSpPr>
        <p:spPr>
          <a:xfrm>
            <a:off x="311700" y="4663225"/>
            <a:ext cx="1091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@ondrejsika</a:t>
            </a:r>
            <a:endParaRPr sz="900">
              <a:solidFill>
                <a:schemeClr val="lt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1249500" y="4663225"/>
            <a:ext cx="11928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ondrej@sika.io</a:t>
            </a:r>
            <a:endParaRPr sz="900">
              <a:solidFill>
                <a:schemeClr val="lt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375925" y="4663225"/>
            <a:ext cx="996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sika.io</a:t>
            </a:r>
            <a:endParaRPr sz="900">
              <a:solidFill>
                <a:schemeClr val="lt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3002225" y="4663250"/>
            <a:ext cx="1295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IBM Plex Mono"/>
                <a:ea typeface="IBM Plex Mono"/>
                <a:cs typeface="IBM Plex Mono"/>
                <a:sym typeface="IBM Plex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/in/ondrejsika</a:t>
            </a:r>
            <a:endParaRPr b="1" sz="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ondrej@sika.io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30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3136550"/>
            <a:ext cx="85206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Ondřej Šika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ondrej@sika.io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@ondrejsika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LinuxDays</a:t>
            </a:r>
            <a:r>
              <a:rPr lang="en" sz="1200">
                <a:solidFill>
                  <a:schemeClr val="lt1"/>
                </a:solidFill>
              </a:rPr>
              <a:t> 202</a:t>
            </a:r>
            <a:r>
              <a:rPr lang="en" sz="1200"/>
              <a:t>4</a:t>
            </a:r>
            <a:r>
              <a:rPr lang="en" sz="1200">
                <a:solidFill>
                  <a:schemeClr val="lt1"/>
                </a:solidFill>
              </a:rPr>
              <a:t>,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/>
              <a:t>Praha</a:t>
            </a:r>
            <a:r>
              <a:rPr lang="en" sz="1200">
                <a:solidFill>
                  <a:schemeClr val="lt1"/>
                </a:solidFill>
              </a:rPr>
              <a:t>, </a:t>
            </a:r>
            <a:r>
              <a:rPr lang="en" sz="1200"/>
              <a:t>12</a:t>
            </a:r>
            <a:r>
              <a:rPr lang="en" sz="1200">
                <a:solidFill>
                  <a:schemeClr val="lt1"/>
                </a:solidFill>
              </a:rPr>
              <a:t>. 10. 202</a:t>
            </a:r>
            <a:r>
              <a:rPr lang="en" sz="1200"/>
              <a:t>4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469250"/>
            <a:ext cx="8520600" cy="23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chemeClr val="lt1"/>
                </a:solidFill>
              </a:rPr>
              <a:t>VPNs in 2024</a:t>
            </a:r>
            <a:endParaRPr sz="4400">
              <a:solidFill>
                <a:schemeClr val="lt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800" y="2863050"/>
            <a:ext cx="1637800" cy="1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975" y="151675"/>
            <a:ext cx="1568276" cy="15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4800" y="1080825"/>
            <a:ext cx="2224450" cy="22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4975" y="1152850"/>
            <a:ext cx="3895025" cy="39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5738" y="9305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77" y="0"/>
            <a:ext cx="78846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77" y="0"/>
            <a:ext cx="78846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DEMO TIME </a:t>
            </a:r>
            <a:r>
              <a:rPr b="1" lang="en" sz="5000"/>
              <a:t>🚀🚀</a:t>
            </a:r>
            <a:endParaRPr b="1" sz="5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50150"/>
            <a:ext cx="87696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But I don't have </a:t>
            </a:r>
            <a:br>
              <a:rPr b="1" lang="en" sz="5000"/>
            </a:br>
            <a:r>
              <a:rPr b="1" lang="en" sz="5000"/>
              <a:t>public or static IP … </a:t>
            </a:r>
            <a:r>
              <a:rPr b="1" lang="en" sz="5000"/>
              <a:t>😔</a:t>
            </a:r>
            <a:r>
              <a:rPr b="1" lang="en" sz="5000"/>
              <a:t> </a:t>
            </a:r>
            <a:endParaRPr b="1" sz="5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464"/>
            <a:ext cx="9144001" cy="496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9347"/>
            <a:ext cx="9144000" cy="3722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DEMO TIME 🚀🚀</a:t>
            </a:r>
            <a:endParaRPr b="1" sz="5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250150"/>
            <a:ext cx="83304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Open Source alternatives?</a:t>
            </a:r>
            <a:endParaRPr b="1" sz="5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250150"/>
            <a:ext cx="8133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-"/>
            </a:pPr>
            <a:r>
              <a:rPr b="1" lang="en" sz="5000"/>
              <a:t>HashiCorp Boundary</a:t>
            </a:r>
            <a:endParaRPr b="1" sz="5000"/>
          </a:p>
          <a:p>
            <a:pPr indent="-546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-"/>
            </a:pPr>
            <a:r>
              <a:rPr b="1" lang="en" sz="5000"/>
              <a:t>oidc2-proxy</a:t>
            </a:r>
            <a:endParaRPr b="1" sz="5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What if we really </a:t>
            </a:r>
            <a:br>
              <a:rPr b="1" lang="en" sz="5000"/>
            </a:br>
            <a:r>
              <a:rPr b="1" lang="en" sz="5000"/>
              <a:t>need a VPN?</a:t>
            </a:r>
            <a:endParaRPr b="1"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Ondřej</a:t>
            </a:r>
            <a:r>
              <a:rPr lang="en"/>
              <a:t> Šika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50150"/>
            <a:ext cx="46782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I'm a DevOps engineer and consultant from Prague.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help companies to set up or improve DevOps to deliver easier, faster and more reliable software products.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have also </a:t>
            </a:r>
            <a:r>
              <a:rPr lang="en"/>
              <a:t>popular</a:t>
            </a:r>
            <a:r>
              <a:rPr lang="en"/>
              <a:t> DevOps training and DevOps company SikaLabs.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-1"/>
            <a:ext cx="38576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50" y="449075"/>
            <a:ext cx="8490700" cy="42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WireGuard?</a:t>
            </a:r>
            <a:endParaRPr/>
          </a:p>
        </p:txBody>
      </p:sp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Great alternative to OpenVPN &amp; IPSec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Modern, Simple &amp; Robust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Cross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Roaming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Source GPLv3</a:t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950" y="282025"/>
            <a:ext cx="2862351" cy="286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26" y="148850"/>
            <a:ext cx="75659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39" y="148850"/>
            <a:ext cx="75659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DEMO TIME 🚀🚀</a:t>
            </a:r>
            <a:endParaRPr b="1" sz="5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But WireGuard is not so user friendly… 😔</a:t>
            </a:r>
            <a:endParaRPr b="1" sz="5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90500"/>
            <a:ext cx="857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Tailscale</a:t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Modern managed VPN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WireGuard based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Identity based authentication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6 USD / user / mo (3 free users, 100 devices)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Serverless VPN (managed relay servers)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API &amp; Terraform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Source Clients, Open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Great Docs &amp; Blog</a:t>
            </a:r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325" y="373525"/>
            <a:ext cx="2239200" cy="2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3200"/>
            <a:ext cx="9397552" cy="54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DevOps Training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926900"/>
            <a:ext cx="4608600" cy="3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 have popular training sessions where I share my knowledge in a way that allows you to do everything yourself, without unnecessary mistakes and dead ends.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Docker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Kubernetes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ArgoCD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Prometheus</a:t>
            </a:r>
            <a:endParaRPr sz="20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800" y="926900"/>
            <a:ext cx="3826625" cy="27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7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DEMO TIME 🚀🚀</a:t>
            </a:r>
            <a:endParaRPr b="1" sz="5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Open Source Tailscale?</a:t>
            </a:r>
            <a:endParaRPr b="1" sz="5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00" y="777938"/>
            <a:ext cx="67341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Headscale</a:t>
            </a:r>
            <a:endParaRPr/>
          </a:p>
        </p:txBody>
      </p:sp>
      <p:sp>
        <p:nvSpPr>
          <p:cNvPr id="306" name="Google Shape;306;p50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Source management server</a:t>
            </a:r>
            <a:br>
              <a:rPr lang="en"/>
            </a:br>
            <a:r>
              <a:rPr lang="en"/>
              <a:t>for Tailscale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Same features like Tailscale (</a:t>
            </a:r>
            <a:r>
              <a:rPr lang="en"/>
              <a:t>except</a:t>
            </a:r>
            <a:r>
              <a:rPr lang="en"/>
              <a:t> for relays)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UI (but there are third party UI projects)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official Tailscale clients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tailscale up --login-server https://vpn.sl.zone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250" y="-5"/>
            <a:ext cx="4196750" cy="20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DEMO TIME 🚀🚀</a:t>
            </a:r>
            <a:endParaRPr b="1"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Do you </a:t>
            </a:r>
            <a:r>
              <a:rPr b="1" lang="en" sz="5000"/>
              <a:t>need a VPN? 🤔</a:t>
            </a:r>
            <a:endParaRPr b="1" sz="5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2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0"/>
              <a:t>Thanks for your attention</a:t>
            </a:r>
            <a:endParaRPr b="1" sz="7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3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0"/>
              <a:t>Questions?</a:t>
            </a:r>
            <a:endParaRPr b="1" sz="7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283100" y="346650"/>
            <a:ext cx="8518200" cy="4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FFFFFF"/>
                </a:solidFill>
              </a:rPr>
              <a:t>Email</a:t>
            </a:r>
            <a:br>
              <a:rPr lang="en">
                <a:solidFill>
                  <a:srgbClr val="FFFFFF"/>
                </a:solidFill>
              </a:rPr>
            </a:br>
            <a:r>
              <a:rPr lang="en" sz="3800">
                <a:solidFill>
                  <a:srgbClr val="FFFFFF"/>
                </a:solidFill>
              </a:rPr>
              <a:t>ondrej@sika.io</a:t>
            </a:r>
            <a:endParaRPr sz="3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Twitter</a:t>
            </a:r>
            <a:endParaRPr b="0"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@ondrejsika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LinkedIn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/in/ondrejsika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200">
                <a:solidFill>
                  <a:schemeClr val="lt1"/>
                </a:solidFill>
              </a:rPr>
              <a:t>Slides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lt1"/>
                </a:solidFill>
              </a:rPr>
              <a:t>sika.link/slides</a:t>
            </a:r>
            <a:endParaRPr sz="4200">
              <a:solidFill>
                <a:schemeClr val="lt1"/>
              </a:solidFill>
            </a:endParaRPr>
          </a:p>
        </p:txBody>
      </p:sp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975" y="1152850"/>
            <a:ext cx="3895025" cy="39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5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/>
              <a:t>github.com/ondrejsika/linuxdays24-vpn</a:t>
            </a:r>
            <a:endParaRPr b="1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You don't!</a:t>
            </a:r>
            <a:endParaRPr b="1" sz="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00" y="1147511"/>
            <a:ext cx="7687001" cy="25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Cloudflare Access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Secure VPN alternative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Identity based Cloudflare Proxy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Zero trust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Identity based 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OIDC (Okta, Keycloak)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Google, Microsoft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Email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550" y="303950"/>
            <a:ext cx="3338750" cy="27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026"/>
            <a:ext cx="9144001" cy="49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77" y="0"/>
            <a:ext cx="78846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ndrej Sika - prezentace tmava v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E1E1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